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56" r:id="rId5"/>
    <p:sldId id="271" r:id="rId6"/>
    <p:sldId id="279" r:id="rId7"/>
    <p:sldId id="287" r:id="rId8"/>
    <p:sldId id="286" r:id="rId9"/>
    <p:sldId id="288" r:id="rId10"/>
    <p:sldId id="283" r:id="rId11"/>
    <p:sldId id="289" r:id="rId12"/>
    <p:sldId id="290" r:id="rId13"/>
    <p:sldId id="297" r:id="rId14"/>
    <p:sldId id="291" r:id="rId15"/>
    <p:sldId id="292" r:id="rId16"/>
    <p:sldId id="293" r:id="rId17"/>
    <p:sldId id="294" r:id="rId18"/>
    <p:sldId id="295" r:id="rId19"/>
    <p:sldId id="296" r:id="rId20"/>
    <p:sldId id="280" r:id="rId21"/>
    <p:sldId id="298"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7"/>
            <p14:sldId id="286"/>
            <p14:sldId id="288"/>
            <p14:sldId id="283"/>
            <p14:sldId id="289"/>
            <p14:sldId id="290"/>
            <p14:sldId id="297"/>
            <p14:sldId id="291"/>
            <p14:sldId id="292"/>
            <p14:sldId id="293"/>
            <p14:sldId id="294"/>
            <p14:sldId id="295"/>
            <p14:sldId id="296"/>
            <p14:sldId id="280"/>
            <p14:sldId id="298"/>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7C219-60E2-4A7B-B6DA-531E7555B884}" v="2" dt="2021-04-08T16:18:41.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241" autoAdjust="0"/>
  </p:normalViewPr>
  <p:slideViewPr>
    <p:cSldViewPr snapToGrid="0">
      <p:cViewPr varScale="1">
        <p:scale>
          <a:sx n="67" d="100"/>
          <a:sy n="67" d="100"/>
        </p:scale>
        <p:origin x="85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ampbell" userId="839d3aff60bd2447" providerId="LiveId" clId="{95F7C219-60E2-4A7B-B6DA-531E7555B884}"/>
    <pc:docChg chg="undo redo custSel addSld modSld modSection">
      <pc:chgData name="Amy Campbell" userId="839d3aff60bd2447" providerId="LiveId" clId="{95F7C219-60E2-4A7B-B6DA-531E7555B884}" dt="2021-04-08T16:38:12.911" v="553" actId="20577"/>
      <pc:docMkLst>
        <pc:docMk/>
      </pc:docMkLst>
      <pc:sldChg chg="addSp delSp modSp mod">
        <pc:chgData name="Amy Campbell" userId="839d3aff60bd2447" providerId="LiveId" clId="{95F7C219-60E2-4A7B-B6DA-531E7555B884}" dt="2021-04-08T16:38:12.911" v="553" actId="20577"/>
        <pc:sldMkLst>
          <pc:docMk/>
          <pc:sldMk cId="2596833607" sldId="280"/>
        </pc:sldMkLst>
        <pc:spChg chg="mod">
          <ac:chgData name="Amy Campbell" userId="839d3aff60bd2447" providerId="LiveId" clId="{95F7C219-60E2-4A7B-B6DA-531E7555B884}" dt="2021-04-08T16:37:21.738" v="506" actId="20577"/>
          <ac:spMkLst>
            <pc:docMk/>
            <pc:sldMk cId="2596833607" sldId="280"/>
            <ac:spMk id="3" creationId="{00000000-0000-0000-0000-000000000000}"/>
          </ac:spMkLst>
        </pc:spChg>
        <pc:spChg chg="mod">
          <ac:chgData name="Amy Campbell" userId="839d3aff60bd2447" providerId="LiveId" clId="{95F7C219-60E2-4A7B-B6DA-531E7555B884}" dt="2021-04-08T16:20:33.554" v="185" actId="20577"/>
          <ac:spMkLst>
            <pc:docMk/>
            <pc:sldMk cId="2596833607" sldId="280"/>
            <ac:spMk id="16" creationId="{00000000-0000-0000-0000-000000000000}"/>
          </ac:spMkLst>
        </pc:spChg>
        <pc:spChg chg="mod">
          <ac:chgData name="Amy Campbell" userId="839d3aff60bd2447" providerId="LiveId" clId="{95F7C219-60E2-4A7B-B6DA-531E7555B884}" dt="2021-04-08T16:18:41.521" v="149"/>
          <ac:spMkLst>
            <pc:docMk/>
            <pc:sldMk cId="2596833607" sldId="280"/>
            <ac:spMk id="19" creationId="{124AF548-060E-484E-BB82-FE4474356183}"/>
          </ac:spMkLst>
        </pc:spChg>
        <pc:spChg chg="mod">
          <ac:chgData name="Amy Campbell" userId="839d3aff60bd2447" providerId="LiveId" clId="{95F7C219-60E2-4A7B-B6DA-531E7555B884}" dt="2021-04-08T16:18:41.521" v="149"/>
          <ac:spMkLst>
            <pc:docMk/>
            <pc:sldMk cId="2596833607" sldId="280"/>
            <ac:spMk id="21" creationId="{32CF3C0E-9607-46BA-9B21-89A6B50673C1}"/>
          </ac:spMkLst>
        </pc:spChg>
        <pc:spChg chg="mod">
          <ac:chgData name="Amy Campbell" userId="839d3aff60bd2447" providerId="LiveId" clId="{95F7C219-60E2-4A7B-B6DA-531E7555B884}" dt="2021-04-08T16:21:25.178" v="208" actId="20577"/>
          <ac:spMkLst>
            <pc:docMk/>
            <pc:sldMk cId="2596833607" sldId="280"/>
            <ac:spMk id="25" creationId="{00000000-0000-0000-0000-000000000000}"/>
          </ac:spMkLst>
        </pc:spChg>
        <pc:spChg chg="add del mod">
          <ac:chgData name="Amy Campbell" userId="839d3aff60bd2447" providerId="LiveId" clId="{95F7C219-60E2-4A7B-B6DA-531E7555B884}" dt="2021-04-08T16:38:12.911" v="553" actId="20577"/>
          <ac:spMkLst>
            <pc:docMk/>
            <pc:sldMk cId="2596833607" sldId="280"/>
            <ac:spMk id="29" creationId="{00000000-0000-0000-0000-000000000000}"/>
          </ac:spMkLst>
        </pc:spChg>
        <pc:grpChg chg="add del mod">
          <ac:chgData name="Amy Campbell" userId="839d3aff60bd2447" providerId="LiveId" clId="{95F7C219-60E2-4A7B-B6DA-531E7555B884}" dt="2021-04-08T16:37:51.285" v="512" actId="478"/>
          <ac:grpSpMkLst>
            <pc:docMk/>
            <pc:sldMk cId="2596833607" sldId="280"/>
            <ac:grpSpMk id="17" creationId="{A7FFB9C2-BE41-4F53-ADA0-5172B60D116A}"/>
          </ac:grpSpMkLst>
        </pc:grpChg>
        <pc:grpChg chg="mod">
          <ac:chgData name="Amy Campbell" userId="839d3aff60bd2447" providerId="LiveId" clId="{95F7C219-60E2-4A7B-B6DA-531E7555B884}" dt="2021-04-08T16:37:48.918" v="511" actId="1076"/>
          <ac:grpSpMkLst>
            <pc:docMk/>
            <pc:sldMk cId="2596833607" sldId="280"/>
            <ac:grpSpMk id="26" creationId="{00000000-0000-0000-0000-000000000000}"/>
          </ac:grpSpMkLst>
        </pc:grpChg>
      </pc:sldChg>
      <pc:sldChg chg="modSp mod">
        <pc:chgData name="Amy Campbell" userId="839d3aff60bd2447" providerId="LiveId" clId="{95F7C219-60E2-4A7B-B6DA-531E7555B884}" dt="2021-04-08T15:46:02.804" v="0" actId="1076"/>
        <pc:sldMkLst>
          <pc:docMk/>
          <pc:sldMk cId="654660232" sldId="283"/>
        </pc:sldMkLst>
        <pc:spChg chg="mod">
          <ac:chgData name="Amy Campbell" userId="839d3aff60bd2447" providerId="LiveId" clId="{95F7C219-60E2-4A7B-B6DA-531E7555B884}" dt="2021-04-08T15:46:02.804" v="0" actId="1076"/>
          <ac:spMkLst>
            <pc:docMk/>
            <pc:sldMk cId="654660232" sldId="283"/>
            <ac:spMk id="21" creationId="{00000000-0000-0000-0000-000000000000}"/>
          </ac:spMkLst>
        </pc:spChg>
      </pc:sldChg>
      <pc:sldChg chg="modSp mod">
        <pc:chgData name="Amy Campbell" userId="839d3aff60bd2447" providerId="LiveId" clId="{95F7C219-60E2-4A7B-B6DA-531E7555B884}" dt="2021-04-08T15:47:15.635" v="4" actId="688"/>
        <pc:sldMkLst>
          <pc:docMk/>
          <pc:sldMk cId="2811267306" sldId="289"/>
        </pc:sldMkLst>
        <pc:spChg chg="mod">
          <ac:chgData name="Amy Campbell" userId="839d3aff60bd2447" providerId="LiveId" clId="{95F7C219-60E2-4A7B-B6DA-531E7555B884}" dt="2021-04-08T15:47:15.635" v="4" actId="688"/>
          <ac:spMkLst>
            <pc:docMk/>
            <pc:sldMk cId="2811267306" sldId="289"/>
            <ac:spMk id="21" creationId="{00000000-0000-0000-0000-000000000000}"/>
          </ac:spMkLst>
        </pc:spChg>
      </pc:sldChg>
      <pc:sldChg chg="delSp modSp add mod">
        <pc:chgData name="Amy Campbell" userId="839d3aff60bd2447" providerId="LiveId" clId="{95F7C219-60E2-4A7B-B6DA-531E7555B884}" dt="2021-04-08T16:37:02.568" v="471" actId="6549"/>
        <pc:sldMkLst>
          <pc:docMk/>
          <pc:sldMk cId="1940956432" sldId="298"/>
        </pc:sldMkLst>
        <pc:spChg chg="mod">
          <ac:chgData name="Amy Campbell" userId="839d3aff60bd2447" providerId="LiveId" clId="{95F7C219-60E2-4A7B-B6DA-531E7555B884}" dt="2021-04-08T16:37:02.568" v="471" actId="6549"/>
          <ac:spMkLst>
            <pc:docMk/>
            <pc:sldMk cId="1940956432" sldId="298"/>
            <ac:spMk id="3" creationId="{00000000-0000-0000-0000-000000000000}"/>
          </ac:spMkLst>
        </pc:spChg>
        <pc:spChg chg="del">
          <ac:chgData name="Amy Campbell" userId="839d3aff60bd2447" providerId="LiveId" clId="{95F7C219-60E2-4A7B-B6DA-531E7555B884}" dt="2021-04-08T16:23:14.571" v="283" actId="478"/>
          <ac:spMkLst>
            <pc:docMk/>
            <pc:sldMk cId="1940956432" sldId="298"/>
            <ac:spMk id="16" creationId="{00000000-0000-0000-0000-000000000000}"/>
          </ac:spMkLst>
        </pc:spChg>
        <pc:spChg chg="del mod">
          <ac:chgData name="Amy Campbell" userId="839d3aff60bd2447" providerId="LiveId" clId="{95F7C219-60E2-4A7B-B6DA-531E7555B884}" dt="2021-04-08T16:23:10.263" v="282" actId="478"/>
          <ac:spMkLst>
            <pc:docMk/>
            <pc:sldMk cId="1940956432" sldId="298"/>
            <ac:spMk id="25" creationId="{00000000-0000-0000-0000-000000000000}"/>
          </ac:spMkLst>
        </pc:spChg>
        <pc:spChg chg="mod">
          <ac:chgData name="Amy Campbell" userId="839d3aff60bd2447" providerId="LiveId" clId="{95F7C219-60E2-4A7B-B6DA-531E7555B884}" dt="2021-04-08T16:36:38.637" v="449" actId="6549"/>
          <ac:spMkLst>
            <pc:docMk/>
            <pc:sldMk cId="1940956432" sldId="298"/>
            <ac:spMk id="29" creationId="{00000000-0000-0000-0000-000000000000}"/>
          </ac:spMkLst>
        </pc:spChg>
        <pc:grpChg chg="del">
          <ac:chgData name="Amy Campbell" userId="839d3aff60bd2447" providerId="LiveId" clId="{95F7C219-60E2-4A7B-B6DA-531E7555B884}" dt="2021-04-08T16:23:21.706" v="285" actId="478"/>
          <ac:grpSpMkLst>
            <pc:docMk/>
            <pc:sldMk cId="1940956432" sldId="298"/>
            <ac:grpSpMk id="13" creationId="{00000000-0000-0000-0000-000000000000}"/>
          </ac:grpSpMkLst>
        </pc:grpChg>
        <pc:grpChg chg="mod">
          <ac:chgData name="Amy Campbell" userId="839d3aff60bd2447" providerId="LiveId" clId="{95F7C219-60E2-4A7B-B6DA-531E7555B884}" dt="2021-04-08T16:23:36.961" v="288" actId="1076"/>
          <ac:grpSpMkLst>
            <pc:docMk/>
            <pc:sldMk cId="1940956432" sldId="298"/>
            <ac:grpSpMk id="17" creationId="{A7FFB9C2-BE41-4F53-ADA0-5172B60D116A}"/>
          </ac:grpSpMkLst>
        </pc:grpChg>
        <pc:grpChg chg="del">
          <ac:chgData name="Amy Campbell" userId="839d3aff60bd2447" providerId="LiveId" clId="{95F7C219-60E2-4A7B-B6DA-531E7555B884}" dt="2021-04-08T16:23:19.137" v="284" actId="478"/>
          <ac:grpSpMkLst>
            <pc:docMk/>
            <pc:sldMk cId="1940956432" sldId="298"/>
            <ac:grpSpMk id="18" creationId="{00000000-0000-0000-0000-000000000000}"/>
          </ac:grpSpMkLst>
        </pc:grpChg>
        <pc:grpChg chg="mod">
          <ac:chgData name="Amy Campbell" userId="839d3aff60bd2447" providerId="LiveId" clId="{95F7C219-60E2-4A7B-B6DA-531E7555B884}" dt="2021-04-08T16:23:54.412" v="289" actId="1076"/>
          <ac:grpSpMkLst>
            <pc:docMk/>
            <pc:sldMk cId="1940956432" sldId="298"/>
            <ac:grpSpMk id="26"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4/8/2021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4/8/2021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4/8/2021</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2021 LEGISLATIVE UPDATE </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Kansas Association of Beverage Retailers</a:t>
            </a:r>
          </a:p>
        </p:txBody>
      </p:sp>
      <p:pic>
        <p:nvPicPr>
          <p:cNvPr id="4" name="Picture 3"/>
          <p:cNvPicPr>
            <a:picLocks noChangeAspect="1"/>
          </p:cNvPicPr>
          <p:nvPr/>
        </p:nvPicPr>
        <p:blipFill>
          <a:blip r:embed="rId3"/>
          <a:srcRect/>
          <a:stretch/>
        </p:blipFill>
        <p:spPr bwMode="invGray">
          <a:xfrm>
            <a:off x="670216" y="5193062"/>
            <a:ext cx="822960" cy="822960"/>
          </a:xfrm>
          <a:prstGeom prst="rect">
            <a:avLst/>
          </a:prstGeom>
        </p:spPr>
      </p:pic>
      <p:pic>
        <p:nvPicPr>
          <p:cNvPr id="6" name="Picture 5" descr="Logo&#10;&#10;Description automatically generated">
            <a:extLst>
              <a:ext uri="{FF2B5EF4-FFF2-40B4-BE49-F238E27FC236}">
                <a16:creationId xmlns:a16="http://schemas.microsoft.com/office/drawing/2014/main" id="{DF9509F0-2DAB-41F6-9E06-5B9C2DE1F158}"/>
              </a:ext>
            </a:extLst>
          </p:cNvPr>
          <p:cNvPicPr>
            <a:picLocks noChangeAspect="1"/>
          </p:cNvPicPr>
          <p:nvPr/>
        </p:nvPicPr>
        <p:blipFill>
          <a:blip r:embed="rId4"/>
          <a:stretch>
            <a:fillRect/>
          </a:stretch>
        </p:blipFill>
        <p:spPr>
          <a:xfrm>
            <a:off x="7898664" y="2589477"/>
            <a:ext cx="3874000" cy="3765092"/>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2138</a:t>
              </a:r>
            </a:p>
          </p:txBody>
        </p:sp>
      </p:grpSp>
      <p:sp>
        <p:nvSpPr>
          <p:cNvPr id="21" name="Content Placeholder 17"/>
          <p:cNvSpPr txBox="1">
            <a:spLocks/>
          </p:cNvSpPr>
          <p:nvPr/>
        </p:nvSpPr>
        <p:spPr>
          <a:xfrm>
            <a:off x="1831730" y="1917996"/>
            <a:ext cx="9406883" cy="402560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2138 </a:t>
            </a:r>
          </a:p>
          <a:p>
            <a:pPr>
              <a:lnSpc>
                <a:spcPct val="100000"/>
              </a:lnSpc>
              <a:spcAft>
                <a:spcPts val="600"/>
              </a:spcAft>
              <a:defRPr/>
            </a:pPr>
            <a:r>
              <a:rPr lang="en-US" sz="2400" dirty="0">
                <a:solidFill>
                  <a:schemeClr val="tx1"/>
                </a:solidFill>
                <a:cs typeface="Segoe UI"/>
              </a:rPr>
              <a:t>Underlying bill passed House 120-4</a:t>
            </a:r>
          </a:p>
          <a:p>
            <a:pPr>
              <a:lnSpc>
                <a:spcPct val="100000"/>
              </a:lnSpc>
              <a:spcAft>
                <a:spcPts val="600"/>
              </a:spcAft>
              <a:defRPr/>
            </a:pPr>
            <a:r>
              <a:rPr lang="en-US" sz="2400" dirty="0">
                <a:solidFill>
                  <a:schemeClr val="tx1"/>
                </a:solidFill>
                <a:cs typeface="Segoe UI"/>
              </a:rPr>
              <a:t>Passed Senate committee as combined bill</a:t>
            </a:r>
          </a:p>
          <a:p>
            <a:pPr>
              <a:lnSpc>
                <a:spcPct val="100000"/>
              </a:lnSpc>
              <a:spcAft>
                <a:spcPts val="600"/>
              </a:spcAft>
              <a:defRPr/>
            </a:pPr>
            <a:r>
              <a:rPr lang="en-US" sz="2400" dirty="0">
                <a:solidFill>
                  <a:schemeClr val="tx1"/>
                </a:solidFill>
                <a:cs typeface="Segoe UI"/>
              </a:rPr>
              <a:t>Awaiting General Orders action in the Senate</a:t>
            </a:r>
          </a:p>
        </p:txBody>
      </p:sp>
    </p:spTree>
    <p:extLst>
      <p:ext uri="{BB962C8B-B14F-4D97-AF65-F5344CB8AC3E}">
        <p14:creationId xmlns:p14="http://schemas.microsoft.com/office/powerpoint/2010/main" val="1094163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2252</a:t>
              </a:r>
            </a:p>
          </p:txBody>
        </p:sp>
      </p:grpSp>
      <p:sp>
        <p:nvSpPr>
          <p:cNvPr id="21" name="Content Placeholder 17"/>
          <p:cNvSpPr txBox="1">
            <a:spLocks/>
          </p:cNvSpPr>
          <p:nvPr/>
        </p:nvSpPr>
        <p:spPr>
          <a:xfrm>
            <a:off x="1831731" y="1594884"/>
            <a:ext cx="9236762" cy="4348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2252 —combined other liquor bills by the committee</a:t>
            </a:r>
          </a:p>
          <a:p>
            <a:pPr marL="0" lvl="0" indent="0">
              <a:lnSpc>
                <a:spcPct val="100000"/>
              </a:lnSpc>
              <a:spcAft>
                <a:spcPts val="600"/>
              </a:spcAft>
              <a:buNone/>
              <a:defRPr/>
            </a:pPr>
            <a:r>
              <a:rPr lang="en-US" sz="2400" dirty="0">
                <a:solidFill>
                  <a:schemeClr val="tx1"/>
                </a:solidFill>
              </a:rPr>
              <a:t>HB 2252 – Licensing Fulfillment Houses</a:t>
            </a:r>
          </a:p>
          <a:p>
            <a:pPr marL="0" lvl="0" indent="0">
              <a:lnSpc>
                <a:spcPct val="100000"/>
              </a:lnSpc>
              <a:spcAft>
                <a:spcPts val="600"/>
              </a:spcAft>
              <a:buNone/>
              <a:defRPr/>
            </a:pPr>
            <a:r>
              <a:rPr lang="en-US" sz="1800" dirty="0">
                <a:solidFill>
                  <a:schemeClr val="tx1"/>
                </a:solidFill>
              </a:rPr>
              <a:t>Make reasonable efforts to confirm that any winery for which the licensee ships has a Kansas special order shipping license and may rely on the representations of each such winery for such assurance;</a:t>
            </a:r>
          </a:p>
          <a:p>
            <a:pPr marL="0" lvl="0" indent="0">
              <a:lnSpc>
                <a:spcPct val="100000"/>
              </a:lnSpc>
              <a:spcAft>
                <a:spcPts val="600"/>
              </a:spcAft>
              <a:buNone/>
              <a:defRPr/>
            </a:pPr>
            <a:r>
              <a:rPr lang="en-US" sz="1800" dirty="0">
                <a:solidFill>
                  <a:schemeClr val="tx1"/>
                </a:solidFill>
              </a:rPr>
              <a:t>● Ensure that all containers of alcoholic liquors shipped directly within the state are labeled with the name, address, and license number of the fulfillment house licensee;</a:t>
            </a:r>
          </a:p>
          <a:p>
            <a:pPr marL="0" lvl="0" indent="0">
              <a:lnSpc>
                <a:spcPct val="100000"/>
              </a:lnSpc>
              <a:spcAft>
                <a:spcPts val="600"/>
              </a:spcAft>
              <a:buNone/>
              <a:defRPr/>
            </a:pPr>
            <a:r>
              <a:rPr lang="en-US" sz="1800" dirty="0">
                <a:solidFill>
                  <a:schemeClr val="tx1"/>
                </a:solidFill>
              </a:rPr>
              <a:t>● Ensure containers are labeled with the following conspicuously printed statement: “SIGNATURE OF PERSON AGE 21 OR OLDER REQUIRED FOR DELIVERY”;</a:t>
            </a:r>
          </a:p>
          <a:p>
            <a:pPr marL="0" lvl="0" indent="0">
              <a:lnSpc>
                <a:spcPct val="100000"/>
              </a:lnSpc>
              <a:spcAft>
                <a:spcPts val="600"/>
              </a:spcAft>
              <a:buNone/>
              <a:defRPr/>
            </a:pPr>
            <a:r>
              <a:rPr lang="en-US" sz="1800" dirty="0">
                <a:solidFill>
                  <a:schemeClr val="tx1"/>
                </a:solidFill>
              </a:rPr>
              <a:t>● Require the signature of a receiver over the age of 21 for all packages shipped; and Ship all packages by a common carrier pursuant to continuing law.</a:t>
            </a:r>
          </a:p>
        </p:txBody>
      </p:sp>
    </p:spTree>
    <p:extLst>
      <p:ext uri="{BB962C8B-B14F-4D97-AF65-F5344CB8AC3E}">
        <p14:creationId xmlns:p14="http://schemas.microsoft.com/office/powerpoint/2010/main" val="2280198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2252</a:t>
              </a:r>
            </a:p>
          </p:txBody>
        </p:sp>
      </p:grpSp>
      <p:sp>
        <p:nvSpPr>
          <p:cNvPr id="21" name="Content Placeholder 17"/>
          <p:cNvSpPr txBox="1">
            <a:spLocks/>
          </p:cNvSpPr>
          <p:nvPr/>
        </p:nvSpPr>
        <p:spPr>
          <a:xfrm>
            <a:off x="1831731" y="1594884"/>
            <a:ext cx="9236762" cy="4348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2252 — combined SB 253 (with an amendment added by the Senate Committee), SB 258, HB 2057, and HB 2212.</a:t>
            </a:r>
          </a:p>
          <a:p>
            <a:pPr marL="0" lvl="0" indent="0">
              <a:lnSpc>
                <a:spcPct val="100000"/>
              </a:lnSpc>
              <a:spcAft>
                <a:spcPts val="600"/>
              </a:spcAft>
              <a:buNone/>
              <a:defRPr/>
            </a:pPr>
            <a:r>
              <a:rPr lang="en-US" sz="2400" dirty="0">
                <a:solidFill>
                  <a:schemeClr val="tx1"/>
                </a:solidFill>
              </a:rPr>
              <a:t>HB 2212 – ABC BILL Removing Residency Requirements for Liquor Licenses</a:t>
            </a:r>
          </a:p>
          <a:p>
            <a:pPr>
              <a:lnSpc>
                <a:spcPct val="100000"/>
              </a:lnSpc>
              <a:spcAft>
                <a:spcPts val="600"/>
              </a:spcAft>
              <a:defRPr/>
            </a:pPr>
            <a:r>
              <a:rPr lang="en-US" sz="2400" dirty="0">
                <a:solidFill>
                  <a:schemeClr val="tx1"/>
                </a:solidFill>
              </a:rPr>
              <a:t>The Tennessee Wine and Spirits Retailers Assn. v. Thomas decision deemed that state’s residency law violated the commerce clause of the U.S. constitution.</a:t>
            </a:r>
          </a:p>
          <a:p>
            <a:pPr>
              <a:lnSpc>
                <a:spcPct val="100000"/>
              </a:lnSpc>
              <a:spcAft>
                <a:spcPts val="600"/>
              </a:spcAft>
              <a:defRPr/>
            </a:pPr>
            <a:r>
              <a:rPr lang="en-US" sz="2400" dirty="0">
                <a:solidFill>
                  <a:schemeClr val="tx1"/>
                </a:solidFill>
              </a:rPr>
              <a:t>Kansas Attorney General Opinion 2020-11 concluded Kansas residency statutes may be unenforceable in light of the U.S. Supreme Court decision.</a:t>
            </a:r>
          </a:p>
        </p:txBody>
      </p:sp>
    </p:spTree>
    <p:extLst>
      <p:ext uri="{BB962C8B-B14F-4D97-AF65-F5344CB8AC3E}">
        <p14:creationId xmlns:p14="http://schemas.microsoft.com/office/powerpoint/2010/main" val="1663823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2252</a:t>
              </a:r>
            </a:p>
          </p:txBody>
        </p:sp>
      </p:grpSp>
      <p:sp>
        <p:nvSpPr>
          <p:cNvPr id="21" name="Content Placeholder 17"/>
          <p:cNvSpPr txBox="1">
            <a:spLocks/>
          </p:cNvSpPr>
          <p:nvPr/>
        </p:nvSpPr>
        <p:spPr>
          <a:xfrm>
            <a:off x="1831731" y="1594884"/>
            <a:ext cx="9236762" cy="4348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2252 — combined SB 253 (with an amendment added by the Senate Committee), SB 258, HB 2057, and HB 2212.</a:t>
            </a:r>
          </a:p>
          <a:p>
            <a:pPr marL="0" lvl="0" indent="0">
              <a:lnSpc>
                <a:spcPct val="100000"/>
              </a:lnSpc>
              <a:spcAft>
                <a:spcPts val="600"/>
              </a:spcAft>
              <a:buNone/>
              <a:defRPr/>
            </a:pPr>
            <a:r>
              <a:rPr lang="en-US" sz="2400" dirty="0">
                <a:solidFill>
                  <a:schemeClr val="tx1"/>
                </a:solidFill>
              </a:rPr>
              <a:t>HB 2057 – Atchison / MGP bill to allow a licensed manufacturer to be issued up to one drinking establishment license that would be located within two miles of the licensed premises specified in the manufacturer’s license. Under this situation, the drinking establishment license would be allowed to sell the alcoholic liquor manufactured by its manufacturer’s licensee but would also be required to acquire all other beer, cereal malt beverage, wine, and spirits from a distributor, retailer, or farm winery licensed under the Kansas Liquor Control Act. </a:t>
            </a:r>
          </a:p>
        </p:txBody>
      </p:sp>
    </p:spTree>
    <p:extLst>
      <p:ext uri="{BB962C8B-B14F-4D97-AF65-F5344CB8AC3E}">
        <p14:creationId xmlns:p14="http://schemas.microsoft.com/office/powerpoint/2010/main" val="17645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2252</a:t>
              </a:r>
            </a:p>
          </p:txBody>
        </p:sp>
      </p:grpSp>
      <p:sp>
        <p:nvSpPr>
          <p:cNvPr id="21" name="Content Placeholder 17"/>
          <p:cNvSpPr txBox="1">
            <a:spLocks/>
          </p:cNvSpPr>
          <p:nvPr/>
        </p:nvSpPr>
        <p:spPr>
          <a:xfrm>
            <a:off x="1831731" y="1594884"/>
            <a:ext cx="9236762" cy="4348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2252 — combined SB 253 (with an amendment added by the Senate Committee), SB 258, HB 2057, and HB 2212.</a:t>
            </a:r>
          </a:p>
          <a:p>
            <a:pPr marL="0" lvl="0" indent="0">
              <a:lnSpc>
                <a:spcPct val="100000"/>
              </a:lnSpc>
              <a:spcAft>
                <a:spcPts val="600"/>
              </a:spcAft>
              <a:buNone/>
              <a:defRPr/>
            </a:pPr>
            <a:r>
              <a:rPr lang="en-US" sz="2400" dirty="0">
                <a:solidFill>
                  <a:schemeClr val="tx1"/>
                </a:solidFill>
              </a:rPr>
              <a:t>SB 253 – Farm Wineries packaging at other facilities</a:t>
            </a:r>
          </a:p>
          <a:p>
            <a:pPr marL="0" lvl="0" indent="0">
              <a:lnSpc>
                <a:spcPct val="100000"/>
              </a:lnSpc>
              <a:spcAft>
                <a:spcPts val="600"/>
              </a:spcAft>
              <a:buNone/>
              <a:defRPr/>
            </a:pPr>
            <a:r>
              <a:rPr lang="en-US" sz="2400" dirty="0">
                <a:solidFill>
                  <a:schemeClr val="tx1"/>
                </a:solidFill>
              </a:rPr>
              <a:t>The Senate Committee amended the bill to make farm wineries, </a:t>
            </a:r>
            <a:r>
              <a:rPr lang="en-US" sz="2400" dirty="0" err="1">
                <a:solidFill>
                  <a:schemeClr val="tx1"/>
                </a:solidFill>
              </a:rPr>
              <a:t>microdistilleries</a:t>
            </a:r>
            <a:r>
              <a:rPr lang="en-US" sz="2400" dirty="0">
                <a:solidFill>
                  <a:schemeClr val="tx1"/>
                </a:solidFill>
              </a:rPr>
              <a:t>, and microbreweries eligible to apply for an annual packaging and warehousing facility permit. </a:t>
            </a:r>
          </a:p>
          <a:p>
            <a:pPr marL="0" lvl="0" indent="0">
              <a:lnSpc>
                <a:spcPct val="100000"/>
              </a:lnSpc>
              <a:spcAft>
                <a:spcPts val="600"/>
              </a:spcAft>
              <a:buNone/>
              <a:defRPr/>
            </a:pPr>
            <a:r>
              <a:rPr lang="en-US" sz="2400" dirty="0">
                <a:solidFill>
                  <a:schemeClr val="tx1"/>
                </a:solidFill>
              </a:rPr>
              <a:t>The Senate Committee further amended the bill to remove provisions requiring farm wineries and microbreweries to use at least 30 percent Kansas-grown products in the manufacture of domestic wine and hard cider.</a:t>
            </a:r>
          </a:p>
        </p:txBody>
      </p:sp>
    </p:spTree>
    <p:extLst>
      <p:ext uri="{BB962C8B-B14F-4D97-AF65-F5344CB8AC3E}">
        <p14:creationId xmlns:p14="http://schemas.microsoft.com/office/powerpoint/2010/main" val="1632024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2252</a:t>
              </a:r>
            </a:p>
          </p:txBody>
        </p:sp>
      </p:grpSp>
      <p:sp>
        <p:nvSpPr>
          <p:cNvPr id="21" name="Content Placeholder 17"/>
          <p:cNvSpPr txBox="1">
            <a:spLocks/>
          </p:cNvSpPr>
          <p:nvPr/>
        </p:nvSpPr>
        <p:spPr>
          <a:xfrm>
            <a:off x="1831731" y="1594884"/>
            <a:ext cx="9236762" cy="4348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2252 — combined SB 253 (with an amendment added by the Senate Committee), SB 258, HB 2057, and HB 2212.</a:t>
            </a:r>
          </a:p>
          <a:p>
            <a:pPr marL="0" lvl="0" indent="0">
              <a:lnSpc>
                <a:spcPct val="100000"/>
              </a:lnSpc>
              <a:spcAft>
                <a:spcPts val="600"/>
              </a:spcAft>
              <a:buNone/>
              <a:defRPr/>
            </a:pPr>
            <a:r>
              <a:rPr lang="en-US" sz="2400" dirty="0">
                <a:solidFill>
                  <a:schemeClr val="tx1"/>
                </a:solidFill>
              </a:rPr>
              <a:t>SB 258 – ABC Bill for Special Order Shipping Licensees</a:t>
            </a:r>
          </a:p>
          <a:p>
            <a:pPr>
              <a:lnSpc>
                <a:spcPct val="100000"/>
              </a:lnSpc>
              <a:spcAft>
                <a:spcPts val="600"/>
              </a:spcAft>
              <a:defRPr/>
            </a:pPr>
            <a:r>
              <a:rPr lang="en-US" sz="2400" dirty="0">
                <a:solidFill>
                  <a:schemeClr val="tx1"/>
                </a:solidFill>
              </a:rPr>
              <a:t>Bill to clarify that a special order shipping license would commence the date specified on the license rather than the date the license was issued by the Director of Alcoholic Beverage Control. </a:t>
            </a:r>
          </a:p>
          <a:p>
            <a:pPr>
              <a:lnSpc>
                <a:spcPct val="100000"/>
              </a:lnSpc>
              <a:spcAft>
                <a:spcPts val="600"/>
              </a:spcAft>
              <a:defRPr/>
            </a:pPr>
            <a:r>
              <a:rPr lang="en-US" sz="2400" dirty="0">
                <a:solidFill>
                  <a:schemeClr val="tx1"/>
                </a:solidFill>
              </a:rPr>
              <a:t>The bill would also require special order shipping licensees to electronically remit gallonage taxes on a quarterly basis.</a:t>
            </a:r>
          </a:p>
        </p:txBody>
      </p:sp>
    </p:spTree>
    <p:extLst>
      <p:ext uri="{BB962C8B-B14F-4D97-AF65-F5344CB8AC3E}">
        <p14:creationId xmlns:p14="http://schemas.microsoft.com/office/powerpoint/2010/main" val="2603296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2252</a:t>
              </a:r>
            </a:p>
          </p:txBody>
        </p:sp>
      </p:grpSp>
      <p:sp>
        <p:nvSpPr>
          <p:cNvPr id="21" name="Content Placeholder 17"/>
          <p:cNvSpPr txBox="1">
            <a:spLocks/>
          </p:cNvSpPr>
          <p:nvPr/>
        </p:nvSpPr>
        <p:spPr>
          <a:xfrm>
            <a:off x="1831731" y="1446028"/>
            <a:ext cx="9236762" cy="4348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2252 — Status</a:t>
            </a:r>
          </a:p>
          <a:p>
            <a:pPr marL="0" lvl="0" indent="0">
              <a:lnSpc>
                <a:spcPct val="100000"/>
              </a:lnSpc>
              <a:spcAft>
                <a:spcPts val="600"/>
              </a:spcAft>
              <a:buNone/>
              <a:defRPr/>
            </a:pPr>
            <a:r>
              <a:rPr lang="en-US" sz="2400" dirty="0">
                <a:solidFill>
                  <a:schemeClr val="tx1"/>
                </a:solidFill>
              </a:rPr>
              <a:t>Underlying bill passed House 122-2</a:t>
            </a:r>
          </a:p>
          <a:p>
            <a:pPr marL="0" lvl="0" indent="0">
              <a:lnSpc>
                <a:spcPct val="100000"/>
              </a:lnSpc>
              <a:spcAft>
                <a:spcPts val="600"/>
              </a:spcAft>
              <a:buNone/>
              <a:defRPr/>
            </a:pPr>
            <a:r>
              <a:rPr lang="en-US" sz="2400" dirty="0">
                <a:solidFill>
                  <a:schemeClr val="tx1"/>
                </a:solidFill>
              </a:rPr>
              <a:t>Combined bill passed Senate 30-8</a:t>
            </a:r>
          </a:p>
          <a:p>
            <a:pPr marL="0" lvl="0" indent="0">
              <a:lnSpc>
                <a:spcPct val="100000"/>
              </a:lnSpc>
              <a:spcAft>
                <a:spcPts val="600"/>
              </a:spcAft>
              <a:buNone/>
              <a:defRPr/>
            </a:pPr>
            <a:r>
              <a:rPr lang="en-US" sz="2400" dirty="0">
                <a:solidFill>
                  <a:schemeClr val="tx1"/>
                </a:solidFill>
              </a:rPr>
              <a:t>House non-concurred – ready for conference committee</a:t>
            </a:r>
          </a:p>
        </p:txBody>
      </p:sp>
    </p:spTree>
    <p:extLst>
      <p:ext uri="{BB962C8B-B14F-4D97-AF65-F5344CB8AC3E}">
        <p14:creationId xmlns:p14="http://schemas.microsoft.com/office/powerpoint/2010/main" val="145553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House Bills </a:t>
            </a:r>
            <a:endParaRPr lang="en-US" dirty="0">
              <a:latin typeface="Segoe UI Light" panose="020B0502040204020203" pitchFamily="34" charset="0"/>
              <a:cs typeface="Segoe UI Light" panose="020B0502040204020203" pitchFamily="34" charset="0"/>
            </a:endParaRP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16" name="Content Placeholder 17"/>
          <p:cNvSpPr txBox="1">
            <a:spLocks/>
          </p:cNvSpPr>
          <p:nvPr/>
        </p:nvSpPr>
        <p:spPr>
          <a:xfrm>
            <a:off x="1076798" y="1814250"/>
            <a:ext cx="10556469" cy="9787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2000"/>
              </a:spcAft>
              <a:buNone/>
            </a:pPr>
            <a:r>
              <a:rPr lang="en-US" sz="2800" dirty="0">
                <a:solidFill>
                  <a:prstClr val="black">
                    <a:lumMod val="75000"/>
                    <a:lumOff val="25000"/>
                  </a:prstClr>
                </a:solidFill>
                <a:latin typeface="Segoe UI" panose="020B0502040204020203" pitchFamily="34" charset="0"/>
                <a:cs typeface="Segoe UI" panose="020B0502040204020203" pitchFamily="34" charset="0"/>
              </a:rPr>
              <a:t>HB 2406 - Expanding Sunday Sales Hours and Allowing Statewide Summer Holiday Sales.   House passed 80-42.</a:t>
            </a:r>
          </a:p>
        </p:txBody>
      </p:sp>
      <p:grpSp>
        <p:nvGrpSpPr>
          <p:cNvPr id="18" name="Group 17" descr="Small circle with number 2 inside  indicating step 2"/>
          <p:cNvGrpSpPr/>
          <p:nvPr/>
        </p:nvGrpSpPr>
        <p:grpSpPr bwMode="blackWhite">
          <a:xfrm>
            <a:off x="547602" y="3109403"/>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5" name="Content Placeholder 17"/>
          <p:cNvSpPr txBox="1">
            <a:spLocks/>
          </p:cNvSpPr>
          <p:nvPr/>
        </p:nvSpPr>
        <p:spPr>
          <a:xfrm>
            <a:off x="1076798" y="3050157"/>
            <a:ext cx="10486240"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2000"/>
              </a:spcAft>
              <a:buNone/>
            </a:pPr>
            <a:r>
              <a:rPr lang="en-US" sz="2800" dirty="0">
                <a:solidFill>
                  <a:prstClr val="black">
                    <a:lumMod val="75000"/>
                    <a:lumOff val="25000"/>
                  </a:prstClr>
                </a:solidFill>
                <a:latin typeface="Segoe UI" panose="020B0502040204020203" pitchFamily="34" charset="0"/>
                <a:cs typeface="Segoe UI" panose="020B0502040204020203" pitchFamily="34" charset="0"/>
              </a:rPr>
              <a:t>HB 2417 - Allowing Growler Sales in Liquor Stores and Club and Drinking Establishments.  House passed 106-18.</a:t>
            </a:r>
          </a:p>
        </p:txBody>
      </p:sp>
      <p:grpSp>
        <p:nvGrpSpPr>
          <p:cNvPr id="26" name="Group 25" descr="Small circle with number 3 inside  indicating step 3"/>
          <p:cNvGrpSpPr/>
          <p:nvPr/>
        </p:nvGrpSpPr>
        <p:grpSpPr bwMode="blackWhite">
          <a:xfrm>
            <a:off x="556195" y="4401186"/>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9" name="Content Placeholder 17"/>
          <p:cNvSpPr txBox="1">
            <a:spLocks/>
          </p:cNvSpPr>
          <p:nvPr/>
        </p:nvSpPr>
        <p:spPr>
          <a:xfrm>
            <a:off x="1076798" y="4360521"/>
            <a:ext cx="10486240" cy="111067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2000"/>
              </a:spcAft>
              <a:buNone/>
            </a:pPr>
            <a:r>
              <a:rPr lang="en-US" sz="2800" dirty="0">
                <a:solidFill>
                  <a:prstClr val="black">
                    <a:lumMod val="75000"/>
                    <a:lumOff val="25000"/>
                  </a:prstClr>
                </a:solidFill>
                <a:latin typeface="Segoe UI" panose="020B0502040204020203" pitchFamily="34" charset="0"/>
                <a:cs typeface="Segoe UI" panose="020B0502040204020203" pitchFamily="34" charset="0"/>
              </a:rPr>
              <a:t>HB 2316 – Removing prohibition against retailer charging surcharges on credit transactions.  House passed 90-34.  No Senate action </a:t>
            </a:r>
            <a:r>
              <a:rPr lang="en-US" sz="2800">
                <a:solidFill>
                  <a:prstClr val="black">
                    <a:lumMod val="75000"/>
                    <a:lumOff val="25000"/>
                  </a:prstClr>
                </a:solidFill>
                <a:latin typeface="Segoe UI" panose="020B0502040204020203" pitchFamily="34" charset="0"/>
                <a:cs typeface="Segoe UI" panose="020B0502040204020203" pitchFamily="34" charset="0"/>
              </a:rPr>
              <a:t>to date.</a:t>
            </a:r>
            <a:endParaRPr lang="en-US" sz="2800" dirty="0">
              <a:solidFill>
                <a:prstClr val="black">
                  <a:lumMod val="75000"/>
                  <a:lumOff val="25000"/>
                </a:prstClr>
              </a:solidFill>
              <a:latin typeface="Segoe UI" panose="020B0502040204020203" pitchFamily="34" charset="0"/>
              <a:cs typeface="Segoe UI" panose="020B0502040204020203" pitchFamily="34" charset="0"/>
            </a:endParaRP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83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Senate Bills </a:t>
            </a:r>
            <a:endParaRPr lang="en-US" dirty="0">
              <a:latin typeface="Segoe UI Light" panose="020B0502040204020203" pitchFamily="34" charset="0"/>
              <a:cs typeface="Segoe UI Light" panose="020B0502040204020203" pitchFamily="34" charset="0"/>
            </a:endParaRPr>
          </a:p>
        </p:txBody>
      </p:sp>
      <p:grpSp>
        <p:nvGrpSpPr>
          <p:cNvPr id="26" name="Group 25" descr="Small circle with number 3 inside  indicating step 3"/>
          <p:cNvGrpSpPr/>
          <p:nvPr/>
        </p:nvGrpSpPr>
        <p:grpSpPr bwMode="blackWhite">
          <a:xfrm>
            <a:off x="610792" y="1840585"/>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
        <p:nvSpPr>
          <p:cNvPr id="29" name="Content Placeholder 17"/>
          <p:cNvSpPr txBox="1">
            <a:spLocks/>
          </p:cNvSpPr>
          <p:nvPr/>
        </p:nvSpPr>
        <p:spPr>
          <a:xfrm>
            <a:off x="1319686" y="1713504"/>
            <a:ext cx="10486240" cy="111067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2000"/>
              </a:spcAft>
              <a:buNone/>
            </a:pPr>
            <a:r>
              <a:rPr lang="en-US" sz="2800" dirty="0">
                <a:solidFill>
                  <a:prstClr val="black">
                    <a:lumMod val="75000"/>
                    <a:lumOff val="25000"/>
                  </a:prstClr>
                </a:solidFill>
                <a:latin typeface="Segoe UI" panose="020B0502040204020203" pitchFamily="34" charset="0"/>
                <a:cs typeface="Segoe UI" panose="020B0502040204020203" pitchFamily="34" charset="0"/>
              </a:rPr>
              <a:t>SB 2 – State Fair alcohol sales and consumption beyond licensed premises – portion of tax retained for Fair.  Senate passed 31-8.</a:t>
            </a:r>
          </a:p>
          <a:p>
            <a:pPr marL="0" indent="0">
              <a:lnSpc>
                <a:spcPct val="100000"/>
              </a:lnSpc>
              <a:spcAft>
                <a:spcPts val="2000"/>
              </a:spcAft>
              <a:buNone/>
            </a:pPr>
            <a:r>
              <a:rPr lang="en-US" sz="2800" dirty="0">
                <a:solidFill>
                  <a:prstClr val="black">
                    <a:lumMod val="75000"/>
                    <a:lumOff val="25000"/>
                  </a:prstClr>
                </a:solidFill>
                <a:latin typeface="Segoe UI" panose="020B0502040204020203" pitchFamily="34" charset="0"/>
                <a:cs typeface="Segoe UI" panose="020B0502040204020203" pitchFamily="34" charset="0"/>
              </a:rPr>
              <a:t>SB 126 – Allows Class A clubs to host non-member events and making clarifications concerning the sale of mixed alcoholic beverage pitchers by a public venue, club, drinking establishment, caterer, or holder of a temporary permit.. Senate passed 36-1.  House committee added pitchers amendment and passed to full House.</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descr="Small circle with number 3 inside  indicating step 3">
            <a:extLst>
              <a:ext uri="{FF2B5EF4-FFF2-40B4-BE49-F238E27FC236}">
                <a16:creationId xmlns:a16="http://schemas.microsoft.com/office/drawing/2014/main" id="{A7FFB9C2-BE41-4F53-ADA0-5172B60D116A}"/>
              </a:ext>
            </a:extLst>
          </p:cNvPr>
          <p:cNvGrpSpPr/>
          <p:nvPr/>
        </p:nvGrpSpPr>
        <p:grpSpPr bwMode="blackWhite">
          <a:xfrm>
            <a:off x="580223" y="3019162"/>
            <a:ext cx="558179" cy="409838"/>
            <a:chOff x="6953426" y="711274"/>
            <a:chExt cx="558179" cy="409838"/>
          </a:xfrm>
        </p:grpSpPr>
        <p:sp>
          <p:nvSpPr>
            <p:cNvPr id="19" name="Oval 18" descr="Small circle">
              <a:extLst>
                <a:ext uri="{FF2B5EF4-FFF2-40B4-BE49-F238E27FC236}">
                  <a16:creationId xmlns:a16="http://schemas.microsoft.com/office/drawing/2014/main" id="{124AF548-060E-484E-BB82-FE4474356183}"/>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3">
              <a:extLst>
                <a:ext uri="{FF2B5EF4-FFF2-40B4-BE49-F238E27FC236}">
                  <a16:creationId xmlns:a16="http://schemas.microsoft.com/office/drawing/2014/main" id="{32CF3C0E-9607-46BA-9B21-89A6B50673C1}"/>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a:endParaRPr lang="en-US" dirty="0">
                <a:solidFill>
                  <a:schemeClr val="bg1"/>
                </a:solidFill>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194095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Thank You</a:t>
            </a:r>
          </a:p>
        </p:txBody>
      </p:sp>
      <p:sp>
        <p:nvSpPr>
          <p:cNvPr id="9" name="TextBox 8"/>
          <p:cNvSpPr txBox="1"/>
          <p:nvPr/>
        </p:nvSpPr>
        <p:spPr>
          <a:xfrm>
            <a:off x="5256370" y="2764806"/>
            <a:ext cx="6193971" cy="1815882"/>
          </a:xfrm>
          <a:prstGeom prst="rect">
            <a:avLst/>
          </a:prstGeom>
          <a:noFill/>
        </p:spPr>
        <p:txBody>
          <a:bodyPr wrap="square" rtlCol="0">
            <a:spAutoFit/>
          </a:bodyPr>
          <a:lstStyle/>
          <a:p>
            <a:pPr algn="l"/>
            <a:r>
              <a:rPr lang="en-US" sz="2800" dirty="0">
                <a:latin typeface="Segoe UI Light" panose="020B0502040204020203" pitchFamily="34" charset="0"/>
                <a:cs typeface="Segoe UI Light" panose="020B0502040204020203" pitchFamily="34" charset="0"/>
              </a:rPr>
              <a:t>Amy Campbell</a:t>
            </a:r>
          </a:p>
          <a:p>
            <a:pPr algn="l"/>
            <a:r>
              <a:rPr lang="en-US" sz="2800" dirty="0">
                <a:latin typeface="Segoe UI Light" panose="020B0502040204020203" pitchFamily="34" charset="0"/>
                <a:cs typeface="Segoe UI Light" panose="020B0502040204020203" pitchFamily="34" charset="0"/>
              </a:rPr>
              <a:t>Kansas Association of Beverage Retailers</a:t>
            </a:r>
          </a:p>
          <a:p>
            <a:pPr algn="l"/>
            <a:r>
              <a:rPr lang="en-US" sz="2800" dirty="0">
                <a:latin typeface="Segoe UI Light" panose="020B0502040204020203" pitchFamily="34" charset="0"/>
                <a:cs typeface="Segoe UI Light" panose="020B0502040204020203" pitchFamily="34" charset="0"/>
              </a:rPr>
              <a:t>785-969-1617</a:t>
            </a:r>
          </a:p>
          <a:p>
            <a:pPr algn="l"/>
            <a:r>
              <a:rPr lang="en-US" sz="2800" dirty="0">
                <a:latin typeface="Segoe UI Light" panose="020B0502040204020203" pitchFamily="34" charset="0"/>
                <a:cs typeface="Segoe UI Light" panose="020B0502040204020203" pitchFamily="34" charset="0"/>
              </a:rPr>
              <a:t>campbell525@sbcglobal.net</a:t>
            </a:r>
          </a:p>
        </p:txBody>
      </p:sp>
      <p:pic>
        <p:nvPicPr>
          <p:cNvPr id="4" name="Picture 3" descr="A large white building with columns&#10;&#10;Description automatically generated with low confidence">
            <a:extLst>
              <a:ext uri="{FF2B5EF4-FFF2-40B4-BE49-F238E27FC236}">
                <a16:creationId xmlns:a16="http://schemas.microsoft.com/office/drawing/2014/main" id="{FCAFA076-D27E-4225-A714-8FF392091C7D}"/>
              </a:ext>
            </a:extLst>
          </p:cNvPr>
          <p:cNvPicPr>
            <a:picLocks noChangeAspect="1"/>
          </p:cNvPicPr>
          <p:nvPr/>
        </p:nvPicPr>
        <p:blipFill>
          <a:blip r:embed="rId3"/>
          <a:stretch>
            <a:fillRect/>
          </a:stretch>
        </p:blipFill>
        <p:spPr>
          <a:xfrm>
            <a:off x="741659" y="2616749"/>
            <a:ext cx="4010025" cy="3762375"/>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2021 Legislative Session</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pic>
        <p:nvPicPr>
          <p:cNvPr id="3" name="Picture 2" descr="Diagram&#10;&#10;Description automatically generated">
            <a:extLst>
              <a:ext uri="{FF2B5EF4-FFF2-40B4-BE49-F238E27FC236}">
                <a16:creationId xmlns:a16="http://schemas.microsoft.com/office/drawing/2014/main" id="{FA61D93A-547B-4456-9844-EF66D590B86E}"/>
              </a:ext>
            </a:extLst>
          </p:cNvPr>
          <p:cNvPicPr>
            <a:picLocks noChangeAspect="1"/>
          </p:cNvPicPr>
          <p:nvPr/>
        </p:nvPicPr>
        <p:blipFill>
          <a:blip r:embed="rId3"/>
          <a:stretch>
            <a:fillRect/>
          </a:stretch>
        </p:blipFill>
        <p:spPr>
          <a:xfrm>
            <a:off x="5295240" y="1485979"/>
            <a:ext cx="6589325" cy="5372021"/>
          </a:xfrm>
          <a:prstGeom prst="rect">
            <a:avLst/>
          </a:prstGeom>
        </p:spPr>
      </p:pic>
      <p:sp>
        <p:nvSpPr>
          <p:cNvPr id="38" name="Content Placeholder 17"/>
          <p:cNvSpPr txBox="1">
            <a:spLocks/>
          </p:cNvSpPr>
          <p:nvPr/>
        </p:nvSpPr>
        <p:spPr>
          <a:xfrm>
            <a:off x="541609" y="1524708"/>
            <a:ext cx="5803435" cy="38715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defRPr/>
            </a:pPr>
            <a:endParaRPr lang="en-US" sz="3200" dirty="0">
              <a:latin typeface="Segoe UI" panose="020B0502040204020203" pitchFamily="34" charset="0"/>
              <a:cs typeface="Segoe UI" panose="020B0502040204020203" pitchFamily="34" charset="0"/>
            </a:endParaRPr>
          </a:p>
          <a:p>
            <a:pPr>
              <a:lnSpc>
                <a:spcPct val="100000"/>
              </a:lnSpc>
              <a:spcAft>
                <a:spcPts val="600"/>
              </a:spcAft>
              <a:defRPr/>
            </a:pPr>
            <a:r>
              <a:rPr lang="en-US" sz="3200" dirty="0">
                <a:latin typeface="Segoe UI" panose="020B0502040204020203" pitchFamily="34" charset="0"/>
                <a:cs typeface="Segoe UI" panose="020B0502040204020203" pitchFamily="34" charset="0"/>
              </a:rPr>
              <a:t>Remote access is difficult for conversing with legislators</a:t>
            </a:r>
          </a:p>
          <a:p>
            <a:pPr>
              <a:lnSpc>
                <a:spcPct val="100000"/>
              </a:lnSpc>
              <a:spcAft>
                <a:spcPts val="600"/>
              </a:spcAft>
              <a:defRPr/>
            </a:pPr>
            <a:r>
              <a:rPr lang="en-US" sz="3200" dirty="0">
                <a:latin typeface="Segoe UI" panose="020B0502040204020203" pitchFamily="34" charset="0"/>
                <a:cs typeface="Segoe UI" panose="020B0502040204020203" pitchFamily="34" charset="0"/>
              </a:rPr>
              <a:t>Combination of phone calls and emails</a:t>
            </a:r>
          </a:p>
          <a:p>
            <a:pPr>
              <a:lnSpc>
                <a:spcPct val="100000"/>
              </a:lnSpc>
              <a:spcAft>
                <a:spcPts val="600"/>
              </a:spcAft>
              <a:defRPr/>
            </a:pPr>
            <a:r>
              <a:rPr lang="en-US" sz="3200" dirty="0">
                <a:latin typeface="Segoe UI" panose="020B0502040204020203" pitchFamily="34" charset="0"/>
                <a:cs typeface="Segoe UI" panose="020B0502040204020203" pitchFamily="34" charset="0"/>
              </a:rPr>
              <a:t>Leaving name and number with the committee assistant is helpful</a:t>
            </a: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CMB UPDATES BILL</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2137</a:t>
              </a:r>
            </a:p>
          </p:txBody>
        </p:sp>
      </p:grpSp>
      <p:sp>
        <p:nvSpPr>
          <p:cNvPr id="21" name="Content Placeholder 17"/>
          <p:cNvSpPr txBox="1">
            <a:spLocks/>
          </p:cNvSpPr>
          <p:nvPr/>
        </p:nvSpPr>
        <p:spPr>
          <a:xfrm>
            <a:off x="1831731" y="1540219"/>
            <a:ext cx="8737032" cy="43502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t>HB2137 — Authorizing certain licensees under the Kansas liquor control act and the club and drinking establishment act to sell and serve cereal malt beverages. </a:t>
            </a:r>
          </a:p>
          <a:p>
            <a:pPr>
              <a:lnSpc>
                <a:spcPct val="100000"/>
              </a:lnSpc>
              <a:spcAft>
                <a:spcPts val="600"/>
              </a:spcAft>
              <a:defRPr/>
            </a:pPr>
            <a:r>
              <a:rPr lang="en-US" sz="2400" dirty="0"/>
              <a:t>Liquor stores may sell and deliver CMB wholesale to on-premise CMB licensees.</a:t>
            </a:r>
          </a:p>
          <a:p>
            <a:pPr>
              <a:lnSpc>
                <a:spcPct val="100000"/>
              </a:lnSpc>
              <a:spcAft>
                <a:spcPts val="600"/>
              </a:spcAft>
              <a:defRPr/>
            </a:pPr>
            <a:r>
              <a:rPr lang="en-US" sz="2400" dirty="0"/>
              <a:t>Clubs/Drinking Establishments may sell CMB  without a separate CMB license (KBWA)</a:t>
            </a:r>
          </a:p>
          <a:p>
            <a:pPr>
              <a:lnSpc>
                <a:spcPct val="100000"/>
              </a:lnSpc>
              <a:spcAft>
                <a:spcPts val="600"/>
              </a:spcAft>
              <a:defRPr/>
            </a:pPr>
            <a:r>
              <a:rPr lang="en-US" sz="2400" dirty="0"/>
              <a:t>House added extension of cocktails to go for clubs and restaurants.  Senate committee amended that provision with agreed upon language.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2137</a:t>
              </a:r>
            </a:p>
          </p:txBody>
        </p:sp>
      </p:grpSp>
      <p:sp>
        <p:nvSpPr>
          <p:cNvPr id="21" name="Content Placeholder 17"/>
          <p:cNvSpPr txBox="1">
            <a:spLocks/>
          </p:cNvSpPr>
          <p:nvPr/>
        </p:nvSpPr>
        <p:spPr>
          <a:xfrm>
            <a:off x="1831731" y="1540219"/>
            <a:ext cx="8737032" cy="43502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t>Senate Committee inserted HB 2138 </a:t>
            </a:r>
          </a:p>
          <a:p>
            <a:pPr>
              <a:lnSpc>
                <a:spcPct val="100000"/>
              </a:lnSpc>
              <a:spcAft>
                <a:spcPts val="600"/>
              </a:spcAft>
              <a:defRPr/>
            </a:pPr>
            <a:r>
              <a:rPr lang="en-US" sz="2400" dirty="0"/>
              <a:t>allow a person whose spouse is employed as a law enforcement officer (LEO) to be eligible to receive a liquor license, provided that the spouse is not a LEO in the same county as the potentially permitted premises, and the applicant meets the requirements in continuing law. </a:t>
            </a:r>
          </a:p>
          <a:p>
            <a:pPr>
              <a:lnSpc>
                <a:spcPct val="100000"/>
              </a:lnSpc>
              <a:spcAft>
                <a:spcPts val="600"/>
              </a:spcAft>
              <a:defRPr/>
            </a:pPr>
            <a:r>
              <a:rPr lang="en-US" sz="2400" dirty="0"/>
              <a:t>HB 2137 is the House version of SB 254.</a:t>
            </a:r>
          </a:p>
          <a:p>
            <a:pPr>
              <a:lnSpc>
                <a:spcPct val="100000"/>
              </a:lnSpc>
              <a:spcAft>
                <a:spcPts val="600"/>
              </a:spcAft>
              <a:defRPr/>
            </a:pPr>
            <a:endParaRPr lang="en-US" sz="2400" dirty="0"/>
          </a:p>
        </p:txBody>
      </p:sp>
    </p:spTree>
    <p:extLst>
      <p:ext uri="{BB962C8B-B14F-4D97-AF65-F5344CB8AC3E}">
        <p14:creationId xmlns:p14="http://schemas.microsoft.com/office/powerpoint/2010/main" val="3186653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6" y="448056"/>
            <a:ext cx="8516467" cy="640080"/>
          </a:xfrm>
        </p:spPr>
        <p:txBody>
          <a:bodyPr>
            <a:normAutofit fontScale="90000"/>
          </a:bodyPr>
          <a:lstStyle/>
          <a:p>
            <a:r>
              <a:rPr lang="en-US" dirty="0">
                <a:latin typeface="Segoe UI Light" panose="020B0502040204020203" pitchFamily="34" charset="0"/>
                <a:cs typeface="Segoe UI Light" panose="020B0502040204020203" pitchFamily="34" charset="0"/>
              </a:rPr>
              <a:t>Cocktails to go extended beyond the pandemic emergency</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2137</a:t>
              </a:r>
            </a:p>
          </p:txBody>
        </p:sp>
      </p:grpSp>
      <p:sp>
        <p:nvSpPr>
          <p:cNvPr id="21" name="Content Placeholder 17"/>
          <p:cNvSpPr txBox="1">
            <a:spLocks/>
          </p:cNvSpPr>
          <p:nvPr/>
        </p:nvSpPr>
        <p:spPr>
          <a:xfrm>
            <a:off x="1831731" y="1540219"/>
            <a:ext cx="8737032" cy="43502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60000"/>
              </a:lnSpc>
              <a:spcAft>
                <a:spcPts val="600"/>
              </a:spcAft>
              <a:buNone/>
              <a:defRPr/>
            </a:pPr>
            <a:r>
              <a:rPr lang="en-US" sz="2600" dirty="0"/>
              <a:t>Negotiated parameters for cocktails to go:</a:t>
            </a:r>
          </a:p>
          <a:p>
            <a:pPr marL="457200" marR="0">
              <a:lnSpc>
                <a:spcPct val="100000"/>
              </a:lnSpc>
              <a:spcBef>
                <a:spcPts val="0"/>
              </a:spcBef>
              <a:spcAft>
                <a:spcPts val="1200"/>
              </a:spcAft>
            </a:pPr>
            <a:r>
              <a:rPr lang="en-US" sz="2600" dirty="0">
                <a:solidFill>
                  <a:srgbClr val="000000"/>
                </a:solidFill>
                <a:effectLst/>
                <a:latin typeface="Calibri" panose="020F0502020204030204" pitchFamily="34" charset="0"/>
                <a:ea typeface="Calibri" panose="020F0502020204030204" pitchFamily="34" charset="0"/>
              </a:rPr>
              <a:t>Carry out and drive through alcohol end at 11:00 p.m. – except for the wine doggie bag provision.</a:t>
            </a:r>
            <a:endParaRPr lang="en-US" sz="2600" dirty="0">
              <a:solidFill>
                <a:srgbClr val="000000"/>
              </a:solidFill>
              <a:effectLst/>
              <a:latin typeface="Tahoma" panose="020B0604030504040204" pitchFamily="34" charset="0"/>
              <a:ea typeface="Calibri" panose="020F0502020204030204" pitchFamily="34" charset="0"/>
            </a:endParaRPr>
          </a:p>
          <a:p>
            <a:pPr marL="457200" marR="0">
              <a:lnSpc>
                <a:spcPct val="100000"/>
              </a:lnSpc>
              <a:spcBef>
                <a:spcPts val="0"/>
              </a:spcBef>
              <a:spcAft>
                <a:spcPts val="1200"/>
              </a:spcAft>
            </a:pPr>
            <a:r>
              <a:rPr lang="en-US" sz="2600" dirty="0">
                <a:solidFill>
                  <a:srgbClr val="000000"/>
                </a:solidFill>
                <a:effectLst/>
                <a:latin typeface="Calibri" panose="020F0502020204030204" pitchFamily="34" charset="0"/>
                <a:ea typeface="Calibri" panose="020F0502020204030204" pitchFamily="34" charset="0"/>
              </a:rPr>
              <a:t>Only beer and wine may be sold by the bottle.  Food requirement suggested, not adopted.</a:t>
            </a:r>
            <a:endParaRPr lang="en-US" sz="2600" dirty="0">
              <a:solidFill>
                <a:srgbClr val="000000"/>
              </a:solidFill>
              <a:effectLst/>
              <a:latin typeface="Tahoma" panose="020B0604030504040204" pitchFamily="34" charset="0"/>
              <a:ea typeface="Calibri" panose="020F0502020204030204" pitchFamily="34" charset="0"/>
            </a:endParaRPr>
          </a:p>
          <a:p>
            <a:pPr marL="457200" marR="0">
              <a:lnSpc>
                <a:spcPct val="100000"/>
              </a:lnSpc>
              <a:spcBef>
                <a:spcPts val="0"/>
              </a:spcBef>
              <a:spcAft>
                <a:spcPts val="1200"/>
              </a:spcAft>
            </a:pPr>
            <a:r>
              <a:rPr lang="en-US" sz="2600" dirty="0">
                <a:solidFill>
                  <a:srgbClr val="000000"/>
                </a:solidFill>
                <a:effectLst/>
                <a:latin typeface="Calibri" panose="020F0502020204030204" pitchFamily="34" charset="0"/>
                <a:ea typeface="Calibri" panose="020F0502020204030204" pitchFamily="34" charset="0"/>
              </a:rPr>
              <a:t>Carry out and drive through alcohol sales limited to the products and sizes that are currently allowed as “liquor by the drink” </a:t>
            </a:r>
            <a:endParaRPr lang="en-US" sz="2600" dirty="0">
              <a:solidFill>
                <a:srgbClr val="000000"/>
              </a:solidFill>
              <a:effectLst/>
              <a:latin typeface="Tahoma" panose="020B0604030504040204" pitchFamily="34" charset="0"/>
              <a:ea typeface="Calibri" panose="020F0502020204030204" pitchFamily="34" charset="0"/>
            </a:endParaRPr>
          </a:p>
          <a:p>
            <a:pPr marL="457200" marR="0">
              <a:lnSpc>
                <a:spcPct val="100000"/>
              </a:lnSpc>
              <a:spcBef>
                <a:spcPts val="0"/>
              </a:spcBef>
              <a:spcAft>
                <a:spcPts val="1200"/>
              </a:spcAft>
            </a:pPr>
            <a:r>
              <a:rPr lang="en-US" sz="2600" dirty="0">
                <a:solidFill>
                  <a:srgbClr val="000000"/>
                </a:solidFill>
                <a:effectLst/>
                <a:latin typeface="Calibri" panose="020F0502020204030204" pitchFamily="34" charset="0"/>
                <a:ea typeface="Calibri" panose="020F0502020204030204" pitchFamily="34" charset="0"/>
              </a:rPr>
              <a:t>Carry out and drive through alcohol must be sold in a tamper-proof, transparent bag that makes subsequent opening or tampering obvious before it is removed from the licensed premises (if not in the original, unopened container)</a:t>
            </a:r>
            <a:endParaRPr lang="en-US" sz="2600" dirty="0">
              <a:solidFill>
                <a:srgbClr val="000000"/>
              </a:solidFill>
              <a:effectLst/>
              <a:latin typeface="Tahoma" panose="020B0604030504040204" pitchFamily="34" charset="0"/>
              <a:ea typeface="Calibri" panose="020F0502020204030204" pitchFamily="34" charset="0"/>
            </a:endParaRPr>
          </a:p>
          <a:p>
            <a:pPr marL="0" lvl="0" indent="0">
              <a:lnSpc>
                <a:spcPct val="100000"/>
              </a:lnSpc>
              <a:spcAft>
                <a:spcPts val="600"/>
              </a:spcAft>
              <a:buNone/>
              <a:defRPr/>
            </a:pPr>
            <a:endParaRPr lang="en-US" sz="2400" dirty="0">
              <a:solidFill>
                <a:prstClr val="black">
                  <a:lumMod val="75000"/>
                  <a:lumOff val="25000"/>
                </a:prstClr>
              </a:solidFill>
              <a:cs typeface="Segoe UI"/>
            </a:endParaRPr>
          </a:p>
        </p:txBody>
      </p:sp>
    </p:spTree>
    <p:extLst>
      <p:ext uri="{BB962C8B-B14F-4D97-AF65-F5344CB8AC3E}">
        <p14:creationId xmlns:p14="http://schemas.microsoft.com/office/powerpoint/2010/main" val="1400194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2137</a:t>
              </a:r>
            </a:p>
          </p:txBody>
        </p:sp>
      </p:grpSp>
      <p:sp>
        <p:nvSpPr>
          <p:cNvPr id="21" name="Content Placeholder 17"/>
          <p:cNvSpPr txBox="1">
            <a:spLocks/>
          </p:cNvSpPr>
          <p:nvPr/>
        </p:nvSpPr>
        <p:spPr>
          <a:xfrm>
            <a:off x="1831731" y="1917995"/>
            <a:ext cx="8737032" cy="39724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t>Sub for HB 2137 status:</a:t>
            </a:r>
          </a:p>
          <a:p>
            <a:pPr marL="0" lvl="0" indent="0">
              <a:lnSpc>
                <a:spcPct val="100000"/>
              </a:lnSpc>
              <a:spcAft>
                <a:spcPts val="600"/>
              </a:spcAft>
              <a:buNone/>
              <a:defRPr/>
            </a:pPr>
            <a:r>
              <a:rPr lang="en-US" sz="2400" dirty="0"/>
              <a:t>Underlying bill passed House with amendment 122-2</a:t>
            </a:r>
          </a:p>
          <a:p>
            <a:pPr marL="0" lvl="0" indent="0">
              <a:lnSpc>
                <a:spcPct val="100000"/>
              </a:lnSpc>
              <a:spcAft>
                <a:spcPts val="600"/>
              </a:spcAft>
              <a:buNone/>
              <a:defRPr/>
            </a:pPr>
            <a:r>
              <a:rPr lang="en-US" sz="2400" dirty="0"/>
              <a:t>Senate passed combined bill 31-8</a:t>
            </a:r>
          </a:p>
          <a:p>
            <a:pPr marL="0" lvl="0" indent="0">
              <a:lnSpc>
                <a:spcPct val="100000"/>
              </a:lnSpc>
              <a:spcAft>
                <a:spcPts val="600"/>
              </a:spcAft>
              <a:buNone/>
              <a:defRPr/>
            </a:pPr>
            <a:r>
              <a:rPr lang="en-US" sz="2400" dirty="0"/>
              <a:t>House has non-concurred on Sub for HB 2137</a:t>
            </a:r>
          </a:p>
          <a:p>
            <a:pPr marL="0" lvl="0" indent="0">
              <a:lnSpc>
                <a:spcPct val="100000"/>
              </a:lnSpc>
              <a:spcAft>
                <a:spcPts val="600"/>
              </a:spcAft>
              <a:buNone/>
              <a:defRPr/>
            </a:pPr>
            <a:r>
              <a:rPr lang="en-US" sz="2400" dirty="0"/>
              <a:t>Bill is ready for conference committee negotiations or a motion to concur with Senate amendments</a:t>
            </a:r>
          </a:p>
          <a:p>
            <a:pPr marL="0" lvl="0" indent="0">
              <a:lnSpc>
                <a:spcPct val="100000"/>
              </a:lnSpc>
              <a:spcAft>
                <a:spcPts val="600"/>
              </a:spcAft>
              <a:buNone/>
              <a:defRPr/>
            </a:pPr>
            <a:r>
              <a:rPr lang="en-US" sz="2400" dirty="0"/>
              <a:t>The cocktails to go emergency statutes expire March 31 – so, the Governor will need to issue emergency extension until the bill can be passed and signed by the Governor.</a:t>
            </a:r>
          </a:p>
          <a:p>
            <a:pPr>
              <a:lnSpc>
                <a:spcPct val="100000"/>
              </a:lnSpc>
              <a:spcAft>
                <a:spcPts val="600"/>
              </a:spcAft>
              <a:defRPr/>
            </a:pPr>
            <a:endParaRPr lang="en-US" sz="2400" dirty="0"/>
          </a:p>
        </p:txBody>
      </p:sp>
    </p:spTree>
    <p:extLst>
      <p:ext uri="{BB962C8B-B14F-4D97-AF65-F5344CB8AC3E}">
        <p14:creationId xmlns:p14="http://schemas.microsoft.com/office/powerpoint/2010/main" val="188072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2138</a:t>
              </a:r>
            </a:p>
          </p:txBody>
        </p:sp>
      </p:grpSp>
      <p:sp>
        <p:nvSpPr>
          <p:cNvPr id="21" name="Content Placeholder 17"/>
          <p:cNvSpPr txBox="1">
            <a:spLocks/>
          </p:cNvSpPr>
          <p:nvPr/>
        </p:nvSpPr>
        <p:spPr>
          <a:xfrm>
            <a:off x="2046044" y="1652034"/>
            <a:ext cx="9236762" cy="4348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800" dirty="0">
                <a:solidFill>
                  <a:schemeClr val="tx1"/>
                </a:solidFill>
              </a:rPr>
              <a:t>Sub for HB 2138 — became a shell to combine other liquor bills by the committee</a:t>
            </a:r>
          </a:p>
          <a:p>
            <a:pPr marL="0" lvl="0" indent="0">
              <a:lnSpc>
                <a:spcPct val="100000"/>
              </a:lnSpc>
              <a:spcAft>
                <a:spcPts val="600"/>
              </a:spcAft>
              <a:buNone/>
              <a:defRPr/>
            </a:pPr>
            <a:r>
              <a:rPr lang="en-US" sz="2800" dirty="0">
                <a:solidFill>
                  <a:schemeClr val="tx1"/>
                </a:solidFill>
              </a:rPr>
              <a:t>SB 255 – ABC bill to clarify and improve the method of enforcing ABC administrative or to suspend, cancel or revoke a license under the Kansas Liquor Control Act (KLCA) or the Club and Drinking Establishment Act (CDEA) for violation of a lawful order issued by the Director.  KABR supported SB 255.</a:t>
            </a:r>
          </a:p>
        </p:txBody>
      </p:sp>
    </p:spTree>
    <p:extLst>
      <p:ext uri="{BB962C8B-B14F-4D97-AF65-F5344CB8AC3E}">
        <p14:creationId xmlns:p14="http://schemas.microsoft.com/office/powerpoint/2010/main" val="65466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2138</a:t>
              </a:r>
            </a:p>
          </p:txBody>
        </p:sp>
      </p:grpSp>
      <p:sp>
        <p:nvSpPr>
          <p:cNvPr id="21" name="Content Placeholder 17"/>
          <p:cNvSpPr txBox="1">
            <a:spLocks/>
          </p:cNvSpPr>
          <p:nvPr/>
        </p:nvSpPr>
        <p:spPr>
          <a:xfrm>
            <a:off x="1858489" y="1332061"/>
            <a:ext cx="9384659" cy="454010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Sub for HB 2138 — became a shell to combine other liquor bills by the committee:</a:t>
            </a:r>
          </a:p>
          <a:p>
            <a:pPr marL="0" lvl="0" indent="0">
              <a:lnSpc>
                <a:spcPct val="100000"/>
              </a:lnSpc>
              <a:spcAft>
                <a:spcPts val="600"/>
              </a:spcAft>
              <a:buNone/>
              <a:defRPr/>
            </a:pPr>
            <a:r>
              <a:rPr lang="en-US" sz="2400" dirty="0">
                <a:solidFill>
                  <a:schemeClr val="tx1"/>
                </a:solidFill>
              </a:rPr>
              <a:t>SB 256 –Sunday Sales / Summer Holidays Bill – expanding the days and times when retail sales of alcoholic liquor and CMB are allowed.</a:t>
            </a:r>
          </a:p>
          <a:p>
            <a:pPr marL="0" lvl="0" indent="0">
              <a:lnSpc>
                <a:spcPct val="100000"/>
              </a:lnSpc>
              <a:spcAft>
                <a:spcPts val="600"/>
              </a:spcAft>
              <a:buNone/>
              <a:defRPr/>
            </a:pPr>
            <a:r>
              <a:rPr lang="en-US" sz="2400" dirty="0">
                <a:solidFill>
                  <a:schemeClr val="tx1"/>
                </a:solidFill>
              </a:rPr>
              <a:t>Under current law, a city or county may choose to allow sales of alcoholic liquor and CMB on Sundays between noon and 8 p.m., and sales are prohibited on Easter Sunday, Memorial Day, Independence Day, and Labor Day. The bill would allow sales on Sundays between 10 a.m. and 8 p.m. and on Memorial Day, Independence Day, and Labor Day.</a:t>
            </a:r>
            <a:endParaRPr lang="en-US" sz="2400" dirty="0">
              <a:solidFill>
                <a:schemeClr val="tx1"/>
              </a:solidFill>
              <a:cs typeface="Segoe UI"/>
            </a:endParaRPr>
          </a:p>
        </p:txBody>
      </p:sp>
    </p:spTree>
    <p:extLst>
      <p:ext uri="{BB962C8B-B14F-4D97-AF65-F5344CB8AC3E}">
        <p14:creationId xmlns:p14="http://schemas.microsoft.com/office/powerpoint/2010/main" val="2811267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8042930" cy="640080"/>
          </a:xfrm>
        </p:spPr>
        <p:txBody>
          <a:bodyPr>
            <a:normAutofit/>
          </a:bodyPr>
          <a:lstStyle/>
          <a:p>
            <a:r>
              <a:rPr lang="en-US" dirty="0">
                <a:latin typeface="Segoe UI Light" panose="020B0502040204020203" pitchFamily="34" charset="0"/>
                <a:cs typeface="Segoe UI Light" panose="020B0502040204020203" pitchFamily="34" charset="0"/>
              </a:rPr>
              <a:t>Senate Federal and State Affairs Combined Bills</a:t>
            </a:r>
          </a:p>
        </p:txBody>
      </p:sp>
      <p:grpSp>
        <p:nvGrpSpPr>
          <p:cNvPr id="18" name="Group 17" descr="Small circle with number 1 inside  indicating step 1"/>
          <p:cNvGrpSpPr/>
          <p:nvPr/>
        </p:nvGrpSpPr>
        <p:grpSpPr bwMode="blackWhite">
          <a:xfrm>
            <a:off x="531552" y="1917996"/>
            <a:ext cx="1152282" cy="533183"/>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16844"/>
              <a:ext cx="558179" cy="354865"/>
            </a:xfrm>
            <a:prstGeom prst="rect">
              <a:avLst/>
            </a:prstGeom>
            <a:noFill/>
          </p:spPr>
          <p:txBody>
            <a:bodyPr wrap="square" rtlCol="0">
              <a:spAutoFit/>
            </a:bodyPr>
            <a:lstStyle/>
            <a:p>
              <a:pPr algn="ctr"/>
              <a:r>
                <a:rPr lang="en-US" sz="2400" dirty="0">
                  <a:solidFill>
                    <a:schemeClr val="bg1"/>
                  </a:solidFill>
                  <a:latin typeface="Segoe UI Semibold" panose="020B0702040204020203" pitchFamily="34" charset="0"/>
                  <a:cs typeface="Segoe UI Semibold" panose="020B0702040204020203" pitchFamily="34" charset="0"/>
                </a:rPr>
                <a:t>2138</a:t>
              </a:r>
            </a:p>
          </p:txBody>
        </p:sp>
      </p:grpSp>
      <p:sp>
        <p:nvSpPr>
          <p:cNvPr id="21" name="Content Placeholder 17"/>
          <p:cNvSpPr txBox="1">
            <a:spLocks/>
          </p:cNvSpPr>
          <p:nvPr/>
        </p:nvSpPr>
        <p:spPr>
          <a:xfrm>
            <a:off x="1831730" y="1403498"/>
            <a:ext cx="9406883" cy="454010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Aft>
                <a:spcPts val="600"/>
              </a:spcAft>
              <a:buNone/>
              <a:defRPr/>
            </a:pPr>
            <a:r>
              <a:rPr lang="en-US" sz="2400" dirty="0">
                <a:solidFill>
                  <a:schemeClr val="tx1"/>
                </a:solidFill>
              </a:rPr>
              <a:t>Also inserted SB 257 – Growler Bill -  alcoholic liquor retailers and clubs/drinking establishments to sell beer and CMB under the same conditions as microbreweries for growlers, howlers, </a:t>
            </a:r>
            <a:r>
              <a:rPr lang="en-US" sz="2400" dirty="0" err="1">
                <a:solidFill>
                  <a:schemeClr val="tx1"/>
                </a:solidFill>
              </a:rPr>
              <a:t>crowlers</a:t>
            </a:r>
            <a:r>
              <a:rPr lang="en-US" sz="2400" dirty="0">
                <a:solidFill>
                  <a:schemeClr val="tx1"/>
                </a:solidFill>
              </a:rPr>
              <a:t>, etc. </a:t>
            </a:r>
          </a:p>
          <a:p>
            <a:pPr marL="0" lvl="0" indent="0">
              <a:lnSpc>
                <a:spcPct val="100000"/>
              </a:lnSpc>
              <a:spcAft>
                <a:spcPts val="600"/>
              </a:spcAft>
              <a:buNone/>
              <a:defRPr/>
            </a:pPr>
            <a:r>
              <a:rPr lang="en-US" sz="2400" dirty="0">
                <a:solidFill>
                  <a:schemeClr val="tx1"/>
                </a:solidFill>
              </a:rPr>
              <a:t>The bill would require such refillable and sealable containers to hold between 32 and 64 oz. and have a label that clearly indicates the licensee’s name and the type of alcoholic beverage in the container. </a:t>
            </a:r>
          </a:p>
          <a:p>
            <a:pPr marL="0" lvl="0" indent="0">
              <a:lnSpc>
                <a:spcPct val="100000"/>
              </a:lnSpc>
              <a:spcAft>
                <a:spcPts val="600"/>
              </a:spcAft>
              <a:buNone/>
              <a:defRPr/>
            </a:pPr>
            <a:r>
              <a:rPr lang="en-US" sz="2400" dirty="0">
                <a:solidFill>
                  <a:schemeClr val="tx1"/>
                </a:solidFill>
              </a:rPr>
              <a:t>Club and drinking establishment sales of beer and CMB in refillable and sealable containers would be prohibited after 11 p.m., and the bill would specify that such sales would be subject to the liquor drink tax.</a:t>
            </a:r>
            <a:endParaRPr lang="en-US" sz="2400" dirty="0">
              <a:solidFill>
                <a:schemeClr val="tx1"/>
              </a:solidFill>
              <a:cs typeface="Segoe UI"/>
            </a:endParaRPr>
          </a:p>
        </p:txBody>
      </p:sp>
    </p:spTree>
    <p:extLst>
      <p:ext uri="{BB962C8B-B14F-4D97-AF65-F5344CB8AC3E}">
        <p14:creationId xmlns:p14="http://schemas.microsoft.com/office/powerpoint/2010/main" val="3519237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{80C3F090-58E0-42BB-8E2F-D30E43DAE162}tf10001108_win32</Template>
  <TotalTime>386</TotalTime>
  <Words>1537</Words>
  <Application>Microsoft Office PowerPoint</Application>
  <PresentationFormat>Widescreen</PresentationFormat>
  <Paragraphs>104</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Segoe UI</vt:lpstr>
      <vt:lpstr>Segoe UI Light</vt:lpstr>
      <vt:lpstr>Segoe UI Semibold</vt:lpstr>
      <vt:lpstr>Tahoma</vt:lpstr>
      <vt:lpstr>WelcomeDoc</vt:lpstr>
      <vt:lpstr>2021 LEGISLATIVE UPDATE </vt:lpstr>
      <vt:lpstr>2021 Legislative Session</vt:lpstr>
      <vt:lpstr>CMB UPDATES BILL</vt:lpstr>
      <vt:lpstr>Senate Federal and State Affairs Combined Bills</vt:lpstr>
      <vt:lpstr>Cocktails to go extended beyond the pandemic emergency</vt:lpstr>
      <vt:lpstr>Senate Federal and State Affairs Combined Bills</vt:lpstr>
      <vt:lpstr>Senate Federal and State Affairs Combined Bills</vt:lpstr>
      <vt:lpstr>Senate Federal and State Affairs Combined Bills</vt:lpstr>
      <vt:lpstr>Senate Federal and State Affairs Combined Bills</vt:lpstr>
      <vt:lpstr>Senate Federal and State Affairs Combined Bills</vt:lpstr>
      <vt:lpstr>Senate Federal and State Affairs Combined Bills</vt:lpstr>
      <vt:lpstr>Senate Federal and State Affairs Combined Bills</vt:lpstr>
      <vt:lpstr>Senate Federal and State Affairs Combined Bills</vt:lpstr>
      <vt:lpstr>Senate Federal and State Affairs Combined Bills</vt:lpstr>
      <vt:lpstr>Senate Federal and State Affairs Combined Bills</vt:lpstr>
      <vt:lpstr>Senate Federal and State Affairs Combined Bills</vt:lpstr>
      <vt:lpstr>Other House Bills </vt:lpstr>
      <vt:lpstr>Other Senate Bills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LEGISLATIVE UPDATE</dc:title>
  <dc:creator>Amy Campbell</dc:creator>
  <cp:keywords/>
  <cp:lastModifiedBy>Amy Campbell</cp:lastModifiedBy>
  <cp:revision>15</cp:revision>
  <dcterms:created xsi:type="dcterms:W3CDTF">2021-02-12T17:07:21Z</dcterms:created>
  <dcterms:modified xsi:type="dcterms:W3CDTF">2021-04-08T16:38:22Z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